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69" r:id="rId5"/>
    <p:sldId id="261" r:id="rId6"/>
    <p:sldId id="268" r:id="rId7"/>
    <p:sldId id="266" r:id="rId8"/>
    <p:sldId id="262" r:id="rId9"/>
    <p:sldId id="267" r:id="rId10"/>
    <p:sldId id="270" r:id="rId11"/>
    <p:sldId id="271" r:id="rId12"/>
    <p:sldId id="272" r:id="rId13"/>
    <p:sldId id="263" r:id="rId14"/>
    <p:sldId id="264" r:id="rId15"/>
    <p:sldId id="273" r:id="rId16"/>
    <p:sldId id="259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F0A88-E565-4B9C-AC9D-4F791CAAAF72}" type="datetimeFigureOut">
              <a:rPr lang="nl-NL" smtClean="0"/>
              <a:t>15-6-2026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BFB57-1C09-4444-86CD-4EEFD09C8C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54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C527D-5050-DB62-4F49-F253D19F5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7AA77D-15C3-B882-1D3D-11DE64A0A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9C4927-A5CA-9C9B-43C6-9D7A787DF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8E95-9B9B-4D21-9332-FB72558AB1B7}" type="datetime1">
              <a:rPr lang="nl-NL" smtClean="0"/>
              <a:t>15-6-2026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258CA1-1618-1173-D4A1-9E106BDA4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A9476C-762B-CAB5-0B7A-80AF3C11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2394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0FF24E-0A4C-BE83-0836-99286D63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6D26BEE-1EFB-2644-9702-063C8A6DF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D2E397-B0DF-2B5A-2D11-1F84EE4CF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06C7-C14D-44DD-930E-6592F3A09737}" type="datetime1">
              <a:rPr lang="nl-NL" smtClean="0"/>
              <a:t>15-6-2026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8AFA9D-E7AD-812E-8E04-E0E0FA1F0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852E2B-39B8-0217-F9D9-18426DC37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677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CF6BE96-876B-1D39-4AD3-B70FD45F4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EDE278E-FB05-D018-211C-3436F86B1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9685B2-FC10-A8AD-11EC-8A617DF99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A0A74-E1FD-47D9-BF9E-9ADB3609FA20}" type="datetime1">
              <a:rPr lang="nl-NL" smtClean="0"/>
              <a:t>15-6-2026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AEFEC2-8907-06A9-FCEE-38CEEEB4E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AA2AA6-1CCD-C855-937E-697C45A5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515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C112F-7919-6F74-1D17-99B214F67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99DD8D-C289-0C32-E64A-F85C55A18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C58F93-76C1-0E75-8A2A-CABF76E76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9AE26-00B2-4CC7-9EDB-7F339BBB65F3}" type="datetime1">
              <a:rPr lang="nl-NL" smtClean="0"/>
              <a:t>15-6-2026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A634C9-E226-5D4D-BCCB-8D8ED32AA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A64486-431B-9573-F96B-B96F849D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216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01727-DC24-6290-2C69-7B683C40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E360AB-328D-B887-592A-BD591A533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2C47D2-A450-91D7-7C93-E38EE95AB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4623B-4A5C-4105-B24D-E5B50CD14E25}" type="datetime1">
              <a:rPr lang="nl-NL" smtClean="0"/>
              <a:t>15-6-2026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C881CB-DF79-A95E-E1EA-EF700A9C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BCEC2F-FDC1-8BC4-1DEF-2311BB1C1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965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2A42E7-C69A-E8EC-9E59-ADCD6639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5BA583-4EC5-9E68-7278-F374121009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B745979-FA4B-797B-845B-DA66CA2CF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16FECE-20E2-6644-79D6-11776CBB0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72965-6009-4080-863B-E1FB009726EC}" type="datetime1">
              <a:rPr lang="nl-NL" smtClean="0"/>
              <a:t>15-6-2026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DC1E384-5031-F6A6-56D1-DC131F60B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9DB3A3C-EE10-88BE-5A16-E45F69039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696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63FE83-55FA-5479-CFC7-812186018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D52496-45C0-3535-7A5D-9D6CFC15D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6AB5CB1-4BB3-7F0B-29D1-E15E6DF2D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A15B8C3-AD49-8E4E-D1A1-28345F76B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0B04323-BBDD-860B-3BA5-677029DE7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03F8062-C357-446A-47E4-E8EF4EFC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72CD6-3823-491C-BB46-9F3A2D294616}" type="datetime1">
              <a:rPr lang="nl-NL" smtClean="0"/>
              <a:t>15-6-2026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6AF3B5-71F1-AA6A-6218-2B2BA54E3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135B7A2-4A50-CA44-5B89-1F8E5290E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57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4F749-61EE-5A35-20FE-CAB3998A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6B6851B-3291-809F-E108-278AFE79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456A-6253-487B-BCA3-C50C46A8E04E}" type="datetime1">
              <a:rPr lang="nl-NL" smtClean="0"/>
              <a:t>15-6-2026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D488D8E-F840-A0E2-F6B4-2268B4FB1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52FEA3-68F8-1F96-4245-DE5A4F977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1926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D9EA055-871D-DD69-6241-3549F71D1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B918-98FC-4C5A-B461-F48A6919393D}" type="datetime1">
              <a:rPr lang="nl-NL" smtClean="0"/>
              <a:t>15-6-2026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2FD5208-3E68-6A7A-0F9A-CC81F57C1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826FB3-E965-A38D-0F4A-EB865BEB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241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70674D-4E16-9153-B601-1837A5E38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819B6C-B9FA-3A1E-2EA6-3C24759EE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66F6B37-A969-5DF3-5BFA-276EC27A0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199418-408A-11A2-5918-52CB91295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B227-960E-47DC-B8BB-44402CEB8EAB}" type="datetime1">
              <a:rPr lang="nl-NL" smtClean="0"/>
              <a:t>15-6-2026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6E852F8-8087-F1F5-D40D-780A9E7A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6E07EDE-0ABC-E4AF-725C-AB33DA0DD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051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EFBC05-6082-A508-7B1B-AD2F72E23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9178B04-67CD-6CCD-B17E-535C1327A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634B58-328F-479B-FC3F-B676351EF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C5F6934-1081-A924-0282-963AB9F5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07274-62A4-4BC0-9B85-36FEFADDA5B8}" type="datetime1">
              <a:rPr lang="nl-NL" smtClean="0"/>
              <a:t>15-6-2026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525089-5E1D-5DB1-7B3F-CAF939735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37FB45-8A51-1BF3-1FF8-C9A13D35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795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B570CA3-4D04-2146-727E-D73ED76E4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CA1144-CB9B-9D93-74F3-38DF1C00D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5B5BE5-F97B-D400-3807-6612B26CA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35CE5C-61D9-4C0D-B165-A99146880A31}" type="datetime1">
              <a:rPr lang="nl-NL" smtClean="0"/>
              <a:t>15-6-2026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803929-8B27-11E6-8A62-6D0953402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7D5634-42D3-899E-54E0-99A45F8AB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39BB9-1C32-4EFB-B70D-B1FDF323361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575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A228B-E35D-8673-0405-87A62AC0E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123310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“Move Green”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19C0016-A799-2F70-92F6-697DD1435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213546"/>
          </a:xfrm>
        </p:spPr>
        <p:txBody>
          <a:bodyPr>
            <a:normAutofit/>
          </a:bodyPr>
          <a:lstStyle/>
          <a:p>
            <a:r>
              <a:rPr lang="nl-NL" dirty="0"/>
              <a:t>Presentatie door MG </a:t>
            </a:r>
            <a:r>
              <a:rPr lang="nl-NL" dirty="0" err="1"/>
              <a:t>Car</a:t>
            </a:r>
            <a:r>
              <a:rPr lang="nl-NL" dirty="0"/>
              <a:t> Club Holland</a:t>
            </a:r>
          </a:p>
          <a:p>
            <a:endParaRPr lang="nl-NL" dirty="0"/>
          </a:p>
          <a:p>
            <a:endParaRPr lang="nl-NL" dirty="0"/>
          </a:p>
          <a:p>
            <a:r>
              <a:rPr lang="nl-NL" sz="2000" b="1" dirty="0"/>
              <a:t>Jeroen Bijl</a:t>
            </a:r>
          </a:p>
          <a:p>
            <a:r>
              <a:rPr lang="nl-NL" sz="2000" i="1" dirty="0"/>
              <a:t>Move Green Coördinator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6254A0-6FD2-6887-13B8-E2BF3D1A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1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EB44C28-B4DD-D658-73CE-F54E3612D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19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1983802-42A2-E588-8EF4-2C4367F20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49" y="16899"/>
            <a:ext cx="933449" cy="57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23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016B2-ED24-9FEE-0648-802620288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26D32-F3C3-6B89-297C-077B49967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25" y="1198945"/>
            <a:ext cx="9144000" cy="663384"/>
          </a:xfrm>
        </p:spPr>
        <p:txBody>
          <a:bodyPr>
            <a:normAutofit/>
          </a:bodyPr>
          <a:lstStyle/>
          <a:p>
            <a:pPr algn="l"/>
            <a:r>
              <a:rPr lang="nl-NL" sz="3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8. Meet en Tune dagen</a:t>
            </a: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8D0AC0C-D9B5-8179-EC41-760021D5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10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31457D9-81B5-A1F0-53F9-07DC4D966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4756AB2-63EC-9D0F-BC75-4B2285169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03"/>
            <a:ext cx="923925" cy="56775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A625DD3-A766-E03F-1F65-080B26AE1CCA}"/>
              </a:ext>
            </a:extLst>
          </p:cNvPr>
          <p:cNvSpPr txBox="1"/>
          <p:nvPr/>
        </p:nvSpPr>
        <p:spPr>
          <a:xfrm>
            <a:off x="430149" y="2087744"/>
            <a:ext cx="10650474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l-NL" altLang="nl-NL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Gratis of lage-</a:t>
            </a:r>
            <a:r>
              <a:rPr lang="nl-NL" altLang="nl-NL" sz="1600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drempelig</a:t>
            </a:r>
            <a:r>
              <a:rPr lang="nl-NL" altLang="nl-NL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meetdagen voor uitlaatgas samenstelling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nl-NL" altLang="nl-NL" sz="16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l-NL" altLang="nl-NL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Technische workshops over:</a:t>
            </a:r>
            <a:br>
              <a:rPr lang="nl-NL" altLang="nl-NL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endParaRPr lang="nl-NL" altLang="nl-NL" sz="16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1257300" lvl="2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nl-NL" altLang="nl-NL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optimale motorafstelling ( ontsteking, carburatie, klepspeling) en oliekeuze</a:t>
            </a:r>
          </a:p>
          <a:p>
            <a:pPr marL="1257300" lvl="2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endParaRPr lang="nl-NL" altLang="nl-NL" sz="14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1257300" lvl="2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nl-NL" altLang="nl-NL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Brandstofverbruik meten en verbeteren</a:t>
            </a:r>
          </a:p>
          <a:p>
            <a:pPr marL="1257300" lvl="2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endParaRPr lang="nl-NL" altLang="nl-NL" sz="14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1257300" lvl="2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nl-NL" altLang="nl-NL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Banden, remmen en uitlijning- </a:t>
            </a:r>
            <a:br>
              <a:rPr lang="nl-NL" altLang="nl-NL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nl-NL" altLang="nl-NL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invloed op weerstand en verbruik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z="16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CA0F6F-A127-0AEB-878C-7F4C008B2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0" y="3602355"/>
            <a:ext cx="3489960" cy="26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43485-D041-2A1B-4499-135C33589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12B8A3-110C-660E-C2AD-7CFD4F0A1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25" y="998539"/>
            <a:ext cx="9144000" cy="663384"/>
          </a:xfrm>
        </p:spPr>
        <p:txBody>
          <a:bodyPr>
            <a:normAutofit/>
          </a:bodyPr>
          <a:lstStyle/>
          <a:p>
            <a:pPr algn="l"/>
            <a:r>
              <a:rPr lang="nl-NL" sz="3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9. Move Green Check</a:t>
            </a: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517B408-B707-BAAA-C204-48957424B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11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CF263C3-7F49-769A-8909-A035A8148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A5CFE08-CE38-ED9B-474A-F18C438D6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03"/>
            <a:ext cx="923925" cy="56775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06E414F-C9C3-F8E0-87F1-86CB54DC0C2B}"/>
              </a:ext>
            </a:extLst>
          </p:cNvPr>
          <p:cNvSpPr txBox="1"/>
          <p:nvPr/>
        </p:nvSpPr>
        <p:spPr>
          <a:xfrm>
            <a:off x="923924" y="2085133"/>
            <a:ext cx="9719692" cy="1746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NL" dirty="0"/>
              <a:t>Introductie van een  </a:t>
            </a:r>
            <a:r>
              <a:rPr lang="nl-NL" b="1" dirty="0"/>
              <a:t>“Move Green Check”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een </a:t>
            </a:r>
            <a:r>
              <a:rPr lang="nl-NL" i="1" u="sng" dirty="0"/>
              <a:t>vrijwillige</a:t>
            </a:r>
            <a:r>
              <a:rPr lang="nl-NL" dirty="0"/>
              <a:t> controle op motorafstelling en bandenspanning</a:t>
            </a:r>
          </a:p>
          <a:p>
            <a:pPr lvl="0"/>
            <a:endParaRPr lang="nl-N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lvl="0"/>
            <a:r>
              <a:rPr lang="nl-NL" b="1" dirty="0"/>
              <a:t>Handleiding “Duurzaam onderweg met je MG”</a:t>
            </a:r>
            <a:r>
              <a:rPr lang="nl-NL" dirty="0"/>
              <a:t>- praktische gids voor leden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8FC09FC-6D95-5DE5-D950-CBE4EDF4B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525" y="1339756"/>
            <a:ext cx="2007550" cy="206236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1CEEE1A-77E9-14E3-33EB-433E0A0AF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0700" y="3651357"/>
            <a:ext cx="1857375" cy="129649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D240750-26BA-17BF-1CEB-561C5E212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024" y="3831700"/>
            <a:ext cx="2877048" cy="230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07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9FC8B-724B-427E-75E2-4771ABDF8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8ABD1-FD4C-A3D4-C526-86133D0BF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25" y="998539"/>
            <a:ext cx="9144000" cy="663384"/>
          </a:xfrm>
        </p:spPr>
        <p:txBody>
          <a:bodyPr>
            <a:normAutofit/>
          </a:bodyPr>
          <a:lstStyle/>
          <a:p>
            <a:pPr algn="l"/>
            <a:r>
              <a:rPr lang="nl-NL" sz="3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10. Samenwerking</a:t>
            </a: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48E2C9-09C3-282D-FAEB-ED607204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12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ABB8B29-1642-F530-DB29-4A7225066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C0D4422-24DE-4FC7-24F9-94EFC63F5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03"/>
            <a:ext cx="923925" cy="56775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0E30461-C6A4-C2EB-04A8-8699B12D1FEE}"/>
              </a:ext>
            </a:extLst>
          </p:cNvPr>
          <p:cNvSpPr txBox="1"/>
          <p:nvPr/>
        </p:nvSpPr>
        <p:spPr>
          <a:xfrm>
            <a:off x="923924" y="2085133"/>
            <a:ext cx="9719692" cy="3962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dirty="0"/>
              <a:t>Onderlinge samenwerking binnen MGCCH met uitwisseling van kennis en ideeën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dirty="0"/>
              <a:t>Presentatie op bijeenkomsten (zoals BAJ, Wheels en BCCD Houten)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dirty="0"/>
              <a:t>Start van samenwerking met specialisten (garagebedrijven, brandstof- en smeermiddelenleveranciers met innovatieve producten, MG-experts) voor gecertificeerd “Move Green Check”- keurmerk voor goed afgestelde klassiekers.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dirty="0"/>
              <a:t>Onderzoek naar gebruik van moderne brandstoffen met lagere uitstoot (bijv. </a:t>
            </a:r>
            <a:r>
              <a:rPr lang="nl-NL" dirty="0" err="1"/>
              <a:t>Ecomaxx</a:t>
            </a:r>
            <a:r>
              <a:rPr lang="nl-NL" dirty="0"/>
              <a:t>)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62120AE-9D87-86D3-4538-F62C9ED79E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781418"/>
            <a:ext cx="1643370" cy="1643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678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B8290-E05A-5803-2699-8CA00EB15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8C5B4-104A-0B88-0C16-679494B19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25" y="998539"/>
            <a:ext cx="9144000" cy="663384"/>
          </a:xfrm>
        </p:spPr>
        <p:txBody>
          <a:bodyPr>
            <a:normAutofit/>
          </a:bodyPr>
          <a:lstStyle/>
          <a:p>
            <a:pPr algn="l"/>
            <a:r>
              <a:rPr lang="nl-NL" sz="3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11. Duurzaam Onderweg</a:t>
            </a: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FC0180E-137C-55B2-4DD9-DFFC62AC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13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B9ABA8E-7EF3-3EA8-BF44-E058DE534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038954D-1CD0-E310-8C8D-7A2189C4F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03"/>
            <a:ext cx="923925" cy="56775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7EB54BD-FB53-1E66-53B6-F51E536AFCB4}"/>
              </a:ext>
            </a:extLst>
          </p:cNvPr>
          <p:cNvSpPr txBox="1"/>
          <p:nvPr/>
        </p:nvSpPr>
        <p:spPr>
          <a:xfrm>
            <a:off x="923924" y="2085133"/>
            <a:ext cx="9719692" cy="2676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Handleiding:</a:t>
            </a: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"Duurzaam onderweg met je MG" voor alle leden </a:t>
            </a:r>
            <a:r>
              <a:rPr lang="nl-NL" sz="16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(beschikbaar)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Sociaal Verantwoord Rijden:</a:t>
            </a: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Ontzien van kwetsbare locaties (bijv. kleine dorpskernen en dijken in het hoogseizoen)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Optimaliseren van clubritten om overlast te beperken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Technisch Onderhoud:</a:t>
            </a: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Promoten van innovatieve smeermiddelen en brandstoffen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6F19941-25A7-0D45-57DA-61421ED70B07}"/>
              </a:ext>
            </a:extLst>
          </p:cNvPr>
          <p:cNvSpPr txBox="1">
            <a:spLocks/>
          </p:cNvSpPr>
          <p:nvPr/>
        </p:nvSpPr>
        <p:spPr>
          <a:xfrm>
            <a:off x="923924" y="5467551"/>
            <a:ext cx="9144000" cy="6633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Bewust rijden en routebeheer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1C8BD75-0668-F641-C0D1-290081EC4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787" y="5111642"/>
            <a:ext cx="4872425" cy="89425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05B1295-A9C6-D9B2-8520-D5DE0C771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742" y="1165024"/>
            <a:ext cx="2762470" cy="170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61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C2D62-19ED-3DE8-F644-0EC4E936C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4614F-6E54-C148-8152-3A281EA8F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25" y="998539"/>
            <a:ext cx="9144000" cy="663384"/>
          </a:xfrm>
        </p:spPr>
        <p:txBody>
          <a:bodyPr>
            <a:normAutofit/>
          </a:bodyPr>
          <a:lstStyle/>
          <a:p>
            <a:pPr algn="l"/>
            <a:r>
              <a:rPr lang="nl-NL" sz="3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 Resultaat &amp; Toekomst</a:t>
            </a: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9D45FA-716B-BC48-0560-DD73CC4F9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14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CE248EB-48FE-843B-695C-68267CD2D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1540209-5B11-1226-7AE7-161F77201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03"/>
            <a:ext cx="923925" cy="56775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DF2F499-7460-A9CB-A970-65DD4501EC95}"/>
              </a:ext>
            </a:extLst>
          </p:cNvPr>
          <p:cNvSpPr txBox="1"/>
          <p:nvPr/>
        </p:nvSpPr>
        <p:spPr>
          <a:xfrm>
            <a:off x="923924" y="2073372"/>
            <a:ext cx="10762108" cy="2676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Doelstelling 2027:</a:t>
            </a: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Streven naar minstens </a:t>
            </a: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25%</a:t>
            </a: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van de leden </a:t>
            </a:r>
            <a:r>
              <a:rPr lang="nl-NL" sz="16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die aan een activiteit deelnemen </a:t>
            </a: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heeft de "Move Green Check" voltooid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Meetbare daling van de gemiddelde uitstoot binnen de club </a:t>
            </a:r>
            <a:r>
              <a:rPr lang="nl-NL" sz="16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(registratie van uitgevoerde metingen</a:t>
            </a: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Conclusie:</a:t>
            </a: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Wij bewijzen dat vakmanschap en liefde voor techniek de sleutel zijn tot verduurzaming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MG: </a:t>
            </a:r>
            <a:r>
              <a:rPr lang="nl-NL" sz="16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Moving</a:t>
            </a: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Green </a:t>
            </a:r>
            <a:r>
              <a:rPr lang="nl-NL" sz="16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into</a:t>
            </a: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6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6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future</a:t>
            </a: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30F9333-6C81-517D-E9D0-09FDB58A982C}"/>
              </a:ext>
            </a:extLst>
          </p:cNvPr>
          <p:cNvSpPr txBox="1">
            <a:spLocks/>
          </p:cNvSpPr>
          <p:nvPr/>
        </p:nvSpPr>
        <p:spPr>
          <a:xfrm>
            <a:off x="1524000" y="5283582"/>
            <a:ext cx="9144000" cy="6633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i="1" dirty="0"/>
              <a:t>=   </a:t>
            </a:r>
            <a:r>
              <a:rPr lang="nl-NL" sz="2800" b="1" i="1" dirty="0">
                <a:solidFill>
                  <a:schemeClr val="accent6">
                    <a:lumMod val="75000"/>
                  </a:schemeClr>
                </a:solidFill>
              </a:rPr>
              <a:t>Move Green </a:t>
            </a:r>
            <a:r>
              <a:rPr lang="nl-NL" sz="2800" b="1" i="1" dirty="0"/>
              <a:t>– bewust rijden…. verantwoord genieten   =</a:t>
            </a:r>
            <a:endParaRPr lang="nl-NL" sz="2800" i="1" dirty="0"/>
          </a:p>
        </p:txBody>
      </p:sp>
    </p:spTree>
    <p:extLst>
      <p:ext uri="{BB962C8B-B14F-4D97-AF65-F5344CB8AC3E}">
        <p14:creationId xmlns:p14="http://schemas.microsoft.com/office/powerpoint/2010/main" val="938986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D71AF-A611-4B25-D6D9-D3BD83042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16766-25A1-009D-EAA3-8F72DD2A6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25" y="998539"/>
            <a:ext cx="9144000" cy="663384"/>
          </a:xfrm>
        </p:spPr>
        <p:txBody>
          <a:bodyPr>
            <a:normAutofit/>
          </a:bodyPr>
          <a:lstStyle/>
          <a:p>
            <a:pPr algn="l"/>
            <a:r>
              <a:rPr lang="nl-NL" sz="3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Bijlagen</a:t>
            </a: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5A1067-F2E4-6780-AB97-9DDCD6A3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15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BF8D5A6-8F07-DF98-24CE-C2D44BE96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67F92CE-0C77-4BF1-1A9E-2E2F9AFF82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03"/>
            <a:ext cx="923925" cy="56775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0E585A49-2CB9-E336-1C3F-2FB27168ADD7}"/>
              </a:ext>
            </a:extLst>
          </p:cNvPr>
          <p:cNvSpPr txBox="1">
            <a:spLocks/>
          </p:cNvSpPr>
          <p:nvPr/>
        </p:nvSpPr>
        <p:spPr>
          <a:xfrm>
            <a:off x="923925" y="2083182"/>
            <a:ext cx="9144000" cy="6633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Extra informatie vanuit leden</a:t>
            </a:r>
          </a:p>
        </p:txBody>
      </p:sp>
    </p:spTree>
    <p:extLst>
      <p:ext uri="{BB962C8B-B14F-4D97-AF65-F5344CB8AC3E}">
        <p14:creationId xmlns:p14="http://schemas.microsoft.com/office/powerpoint/2010/main" val="49338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BCFD6-25A5-2579-53C6-B465E1536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47E10-5D82-79B9-7A2E-9201FD8D6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450" y="598489"/>
            <a:ext cx="6217158" cy="663384"/>
          </a:xfrm>
        </p:spPr>
        <p:txBody>
          <a:bodyPr>
            <a:normAutofit/>
          </a:bodyPr>
          <a:lstStyle/>
          <a:p>
            <a:pPr algn="l"/>
            <a:r>
              <a:rPr lang="nl-NL" sz="2800" i="1" dirty="0"/>
              <a:t>Move Green traject ‘reeds afgelegd’ (2017)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6BB12D9-D26E-C928-5F0E-4CC4F926E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080" y="1439736"/>
            <a:ext cx="9144000" cy="594963"/>
          </a:xfrm>
        </p:spPr>
        <p:txBody>
          <a:bodyPr/>
          <a:lstStyle/>
          <a:p>
            <a:pPr algn="l"/>
            <a:r>
              <a:rPr lang="nl-NL" dirty="0"/>
              <a:t>Tekst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C2FC37-C47D-A7FB-998B-2C1C6D82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16</a:t>
            </a:fld>
            <a:endParaRPr lang="nl-NL"/>
          </a:p>
        </p:txBody>
      </p:sp>
      <p:pic>
        <p:nvPicPr>
          <p:cNvPr id="8" name="Afbeelding 7" descr="Afbeelding met Lettertype, logo, Graphics, tekst&#10;&#10;Door AI gegenereerde inhoud is mogelijk onjuist.">
            <a:extLst>
              <a:ext uri="{FF2B5EF4-FFF2-40B4-BE49-F238E27FC236}">
                <a16:creationId xmlns:a16="http://schemas.microsoft.com/office/drawing/2014/main" id="{604D8B88-1792-0113-6DC0-2CE20D472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341" y="4702985"/>
            <a:ext cx="2924135" cy="1685925"/>
          </a:xfrm>
          <a:prstGeom prst="rect">
            <a:avLst/>
          </a:prstGeom>
        </p:spPr>
      </p:pic>
      <p:pic>
        <p:nvPicPr>
          <p:cNvPr id="10" name="Afbeelding 9" descr="Afbeelding met wiel, voertuig, band, Landvoertuig&#10;&#10;Door AI gegenereerde inhoud is mogelijk onjuist.">
            <a:extLst>
              <a:ext uri="{FF2B5EF4-FFF2-40B4-BE49-F238E27FC236}">
                <a16:creationId xmlns:a16="http://schemas.microsoft.com/office/drawing/2014/main" id="{32DFA193-00AA-C393-6638-98D59D9B1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5" y="1582927"/>
            <a:ext cx="3259976" cy="2444982"/>
          </a:xfrm>
          <a:prstGeom prst="rect">
            <a:avLst/>
          </a:prstGeom>
        </p:spPr>
      </p:pic>
      <p:pic>
        <p:nvPicPr>
          <p:cNvPr id="12" name="Afbeelding 11" descr="Afbeelding met voertuig, Landvoertuig, wiel, transport&#10;&#10;Door AI gegenereerde inhoud is mogelijk onjuist.">
            <a:extLst>
              <a:ext uri="{FF2B5EF4-FFF2-40B4-BE49-F238E27FC236}">
                <a16:creationId xmlns:a16="http://schemas.microsoft.com/office/drawing/2014/main" id="{0C2A0391-F0E8-266B-7EB0-33B51501B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012" y="1582927"/>
            <a:ext cx="3259976" cy="2444982"/>
          </a:xfrm>
          <a:prstGeom prst="rect">
            <a:avLst/>
          </a:prstGeom>
        </p:spPr>
      </p:pic>
      <p:pic>
        <p:nvPicPr>
          <p:cNvPr id="14" name="Afbeelding 13" descr="Afbeelding met wiel, Landvoertuig, voertuig, band&#10;&#10;Door AI gegenereerde inhoud is mogelijk onjuist.">
            <a:extLst>
              <a:ext uri="{FF2B5EF4-FFF2-40B4-BE49-F238E27FC236}">
                <a16:creationId xmlns:a16="http://schemas.microsoft.com/office/drawing/2014/main" id="{408517BB-3C61-480E-677A-F638C64A8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5" y="4171100"/>
            <a:ext cx="3259976" cy="2444983"/>
          </a:xfrm>
          <a:prstGeom prst="rect">
            <a:avLst/>
          </a:prstGeom>
        </p:spPr>
      </p:pic>
      <p:pic>
        <p:nvPicPr>
          <p:cNvPr id="20" name="Afbeelding 19" descr="Afbeelding met voertuig, Landvoertuig, wiel, Klassieke auto&#10;&#10;Door AI gegenereerde inhoud is mogelijk onjuist.">
            <a:extLst>
              <a:ext uri="{FF2B5EF4-FFF2-40B4-BE49-F238E27FC236}">
                <a16:creationId xmlns:a16="http://schemas.microsoft.com/office/drawing/2014/main" id="{1AFD6C07-E1DA-AFBE-568F-A5A3078BD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432" y="4274096"/>
            <a:ext cx="4187168" cy="2288336"/>
          </a:xfrm>
          <a:prstGeom prst="rect">
            <a:avLst/>
          </a:prstGeom>
        </p:spPr>
      </p:pic>
      <p:pic>
        <p:nvPicPr>
          <p:cNvPr id="7" name="Afbeelding 6" descr="Afbeelding met tekst, lijn, Parallel, diagram&#10;&#10;Door AI gegenereerde inhoud is mogelijk onjuist.">
            <a:extLst>
              <a:ext uri="{FF2B5EF4-FFF2-40B4-BE49-F238E27FC236}">
                <a16:creationId xmlns:a16="http://schemas.microsoft.com/office/drawing/2014/main" id="{247E2A4A-7BB4-D8AC-156A-C1F56A71E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8338" y="295568"/>
            <a:ext cx="3764024" cy="3645962"/>
          </a:xfrm>
          <a:prstGeom prst="rect">
            <a:avLst/>
          </a:prstGeom>
        </p:spPr>
      </p:pic>
      <p:pic>
        <p:nvPicPr>
          <p:cNvPr id="6" name="Afbeelding 5" descr="Afbeelding met tekst, logo, auto, voertuig&#10;&#10;Door AI gegenereerde inhoud is mogelijk onjuist.">
            <a:extLst>
              <a:ext uri="{FF2B5EF4-FFF2-40B4-BE49-F238E27FC236}">
                <a16:creationId xmlns:a16="http://schemas.microsoft.com/office/drawing/2014/main" id="{A8441B5B-83DF-7E69-EBBD-D3667101A1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12" y="4011057"/>
            <a:ext cx="1524545" cy="134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72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B15F4-F72D-6799-6230-2E14E6C21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25" y="814570"/>
            <a:ext cx="9144000" cy="663384"/>
          </a:xfrm>
        </p:spPr>
        <p:txBody>
          <a:bodyPr>
            <a:normAutofit/>
          </a:bodyPr>
          <a:lstStyle/>
          <a:p>
            <a:pPr algn="l"/>
            <a:r>
              <a:rPr lang="nl-NL" sz="3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Agenda</a:t>
            </a:r>
            <a:endParaRPr lang="nl-NL" sz="32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86632F-7DB2-1FB7-889B-54EBFD0A5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2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D1768-2F37-E9C3-494D-A58DB61A9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9B3B31F-BAFC-EB63-4087-7FC36721D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03"/>
            <a:ext cx="923925" cy="56775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06AF5BE-89EB-E413-6C1F-798FCF46C80D}"/>
              </a:ext>
            </a:extLst>
          </p:cNvPr>
          <p:cNvSpPr txBox="1"/>
          <p:nvPr/>
        </p:nvSpPr>
        <p:spPr>
          <a:xfrm>
            <a:off x="923925" y="1629140"/>
            <a:ext cx="6496050" cy="4604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   Waarom Move Green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   Move Green – De Toekomst van MG</a:t>
            </a: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3.    Duurzaamheid en Parijs akkoord 2015 – </a:t>
            </a:r>
            <a:r>
              <a:rPr lang="nl-NL" sz="1600" b="1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hoe zat het ook alweer?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   De pijlers van Move Green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   De Drie Fases die we eerder herkenden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    Fase 1 – Start &amp; Bewustwording (2026-2027)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7.    Move Green Team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8.    Meet en Tune dagen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9.    Move Green Check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10.   Samenwerking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11.   Duurzaam Onderweg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12.   Resultaat &amp; Toekomst</a:t>
            </a: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01C416C-D3EC-C050-76B2-617BB0A82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805" y="1629140"/>
            <a:ext cx="3749229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B1392-4085-11D9-779E-B6A0D1B1E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B3A10-D069-2B57-3E05-147E5B9DF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25" y="998539"/>
            <a:ext cx="9144000" cy="663384"/>
          </a:xfrm>
        </p:spPr>
        <p:txBody>
          <a:bodyPr>
            <a:normAutofit/>
          </a:bodyPr>
          <a:lstStyle/>
          <a:p>
            <a:pPr algn="l"/>
            <a:r>
              <a:rPr lang="nl-NL" sz="3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Waarom Move Green?</a:t>
            </a: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4944FC-6164-11DD-C1E8-B1D941D6C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3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B5317A-7744-D83A-5A6B-37435BC67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CAA3F3D-369C-653A-4134-E321D1CAC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03"/>
            <a:ext cx="923925" cy="56775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51BD823-AB2C-70AE-75D3-C41FF3A16940}"/>
              </a:ext>
            </a:extLst>
          </p:cNvPr>
          <p:cNvSpPr txBox="1"/>
          <p:nvPr/>
        </p:nvSpPr>
        <p:spPr>
          <a:xfrm>
            <a:off x="923924" y="1845892"/>
            <a:ext cx="9765412" cy="324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Noodzaak:</a:t>
            </a: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De wereld verandert; emissienormen worden strenger en het imago van de klassieke auto 	            staat onder druk.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Uitgaande van de wereldwijde klimaatdoelen van Parijs, streeft de MGCCH naar een beter imago voor klassieke sportwagens door actieve bewustwording en verduurzaming in plaats van passief behoud.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Onze Ambitie:</a:t>
            </a: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Actieve bijdrage aan de CO₂-reductie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Geen "greenwashing" of afkoop, maar echte actie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Voorloper zijn binnen de klassieke autowereld: laten zien dat "klassiek" en "duurzaam" samen gaan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1417D40-E7B0-606A-303C-5FF64B1D5DC4}"/>
              </a:ext>
            </a:extLst>
          </p:cNvPr>
          <p:cNvSpPr txBox="1">
            <a:spLocks/>
          </p:cNvSpPr>
          <p:nvPr/>
        </p:nvSpPr>
        <p:spPr>
          <a:xfrm>
            <a:off x="923924" y="5527769"/>
            <a:ext cx="9144000" cy="6633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b="1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het licht van het Parijs-akkoord (2015, zie verder)</a:t>
            </a:r>
            <a:endParaRPr lang="nl-NL" sz="2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275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3216A-276B-3829-B1AD-22C8FBCE4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C5E305-7422-7B89-6F46-1DBCACB09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25" y="998539"/>
            <a:ext cx="9144000" cy="663384"/>
          </a:xfrm>
        </p:spPr>
        <p:txBody>
          <a:bodyPr>
            <a:normAutofit/>
          </a:bodyPr>
          <a:lstStyle/>
          <a:p>
            <a:pPr algn="l"/>
            <a:r>
              <a:rPr lang="nl-NL" sz="3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Move Green – De Toekomst van MG</a:t>
            </a: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A6AD73-52FC-05A3-63AA-E807D7D1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4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3898554-2DE7-357F-C1A7-7AA14F2C9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A209E44-464C-E36B-7BA1-FACAA4BFF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03"/>
            <a:ext cx="923925" cy="56775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3D8F1AB-8147-05BE-FB5E-392C0488F02B}"/>
              </a:ext>
            </a:extLst>
          </p:cNvPr>
          <p:cNvSpPr txBox="1"/>
          <p:nvPr/>
        </p:nvSpPr>
        <p:spPr>
          <a:xfrm>
            <a:off x="923925" y="1970278"/>
            <a:ext cx="6144387" cy="1904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MG </a:t>
            </a:r>
            <a:r>
              <a:rPr lang="nl-NL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</a:t>
            </a: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Club Holland (MGCCH) neemt verantwoordelijkheid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Introductie van het label </a:t>
            </a: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Move Green</a:t>
            </a: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Klassieke </a:t>
            </a:r>
            <a:r>
              <a:rPr lang="nl-NL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MG’s</a:t>
            </a: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als rijdend cultureel erfgoed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Balans tussen passie voor techniek en maatschappelijke zorg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C1F0656-EB1C-67E0-F8D3-7A0A2632CC6E}"/>
              </a:ext>
            </a:extLst>
          </p:cNvPr>
          <p:cNvSpPr txBox="1">
            <a:spLocks/>
          </p:cNvSpPr>
          <p:nvPr/>
        </p:nvSpPr>
        <p:spPr>
          <a:xfrm>
            <a:off x="923925" y="5527769"/>
            <a:ext cx="9144000" cy="6633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b="1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Erfgoed bewaren, voetafdruk verkleinen</a:t>
            </a:r>
            <a:endParaRPr lang="nl-NL" sz="2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B1D12A9-7A62-155F-A402-FFFB51A89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263" y="2589844"/>
            <a:ext cx="4494677" cy="279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35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91D3E-4CAD-7D01-02CA-ED57F48BF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B96A47-E41C-CE9E-5377-76B92BB3E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8929" y="690676"/>
            <a:ext cx="9144000" cy="473203"/>
          </a:xfrm>
        </p:spPr>
        <p:txBody>
          <a:bodyPr>
            <a:noAutofit/>
          </a:bodyPr>
          <a:lstStyle/>
          <a:p>
            <a:pPr algn="l"/>
            <a:r>
              <a:rPr lang="nl-NL" sz="2000" b="1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3. Hoe zat het ook alweer met het “Parijs Akkoord”?</a:t>
            </a:r>
            <a:endParaRPr lang="nl-NL" sz="2000" b="1" i="1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DDC25B-B9A1-1C1E-6733-FF4C2AEE5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5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74ADCE3-8182-0E4E-0CD5-E1CDEB317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2B78AC4-F4EC-6AB2-EA64-E9C35C6EB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03"/>
            <a:ext cx="923925" cy="56775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10D4538-4A5D-886D-9AB4-CB5865060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7" y="1265400"/>
            <a:ext cx="8010525" cy="5340350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461FDC01-A680-8B51-9C61-60D3043680C8}"/>
              </a:ext>
            </a:extLst>
          </p:cNvPr>
          <p:cNvSpPr/>
          <p:nvPr/>
        </p:nvSpPr>
        <p:spPr>
          <a:xfrm>
            <a:off x="5961888" y="4163666"/>
            <a:ext cx="4425696" cy="17418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AE078C2D-5901-D58B-4DA8-17775DEBC589}"/>
              </a:ext>
            </a:extLst>
          </p:cNvPr>
          <p:cNvSpPr/>
          <p:nvPr/>
        </p:nvSpPr>
        <p:spPr>
          <a:xfrm>
            <a:off x="832104" y="6108192"/>
            <a:ext cx="1170432" cy="3291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290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CDC77-EFC2-CEC9-4EAF-0FAF0983A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FA146E-862F-535F-2A85-2174633AD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25" y="998539"/>
            <a:ext cx="9144000" cy="663384"/>
          </a:xfrm>
        </p:spPr>
        <p:txBody>
          <a:bodyPr>
            <a:normAutofit/>
          </a:bodyPr>
          <a:lstStyle/>
          <a:p>
            <a:pPr algn="l"/>
            <a:r>
              <a:rPr lang="nl-NL" sz="3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De pijlers van Move Green</a:t>
            </a: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FA270AB-7BCA-7D82-726C-F08503FB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6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79F3F74-5CA5-6D3C-CFB1-DEAD83F58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5A5486F-D31E-7E44-B9CA-765FFAAAB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03"/>
            <a:ext cx="923925" cy="56775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7AEC5B0-95B2-8000-9FBF-A06D441A7B8D}"/>
              </a:ext>
            </a:extLst>
          </p:cNvPr>
          <p:cNvSpPr txBox="1"/>
          <p:nvPr/>
        </p:nvSpPr>
        <p:spPr>
          <a:xfrm>
            <a:off x="923924" y="2021057"/>
            <a:ext cx="8220075" cy="3344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Technische Optimalisatie:</a:t>
            </a: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Focus op de "gezonde" motor: optimale afstelling van ontsteking en carburatie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Rolweerstand minimaliseren (bandenspanning en uitlijning)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Innovatie &amp; Circulariteit:</a:t>
            </a: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Gebruik van moderne, schone brandstoffen (bijv. </a:t>
            </a:r>
            <a:r>
              <a:rPr lang="nl-NL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Ecomaxx</a:t>
            </a: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Samenwerking met circulaire projecten </a:t>
            </a:r>
            <a:r>
              <a:rPr lang="nl-NL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die CO₂ omzetten in duurzame bouwmaterialen 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Bewustwording:</a:t>
            </a: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Kennisdeling over rijgedrag en onderhoud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A90A217-E72B-0924-0C1C-5BF92CDCEC68}"/>
              </a:ext>
            </a:extLst>
          </p:cNvPr>
          <p:cNvSpPr txBox="1">
            <a:spLocks/>
          </p:cNvSpPr>
          <p:nvPr/>
        </p:nvSpPr>
        <p:spPr>
          <a:xfrm>
            <a:off x="923925" y="5467551"/>
            <a:ext cx="9144000" cy="6633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b="1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Hoe we de uitstoot structureel verlagen </a:t>
            </a:r>
            <a:endParaRPr lang="nl-NL" sz="2800" i="1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96B9893-9E5D-3B5D-6E92-2F765E580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071" y="3411245"/>
            <a:ext cx="2663368" cy="54722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CBCB531-00B0-B236-8937-817A2539D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711" y="1335139"/>
            <a:ext cx="2255364" cy="169152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0417ECE-E4D9-959E-CD73-3D2206C32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711" y="4183884"/>
            <a:ext cx="2500363" cy="154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90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14D68-175B-2A89-2BEA-75E4294F5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DBED57-1744-70F6-6AE3-024F5B5C6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25" y="998539"/>
            <a:ext cx="9144000" cy="663384"/>
          </a:xfrm>
        </p:spPr>
        <p:txBody>
          <a:bodyPr>
            <a:normAutofit/>
          </a:bodyPr>
          <a:lstStyle/>
          <a:p>
            <a:pPr algn="l"/>
            <a:r>
              <a:rPr lang="nl-NL" sz="3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De Drie Fases die we eerder herkenden</a:t>
            </a: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59233E-A4D5-555A-338F-DA0A3B3D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7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35A0D83-F24A-FB64-59B0-32A304672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780712C-0DDB-2A1C-C025-01B61F2DB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03"/>
            <a:ext cx="923925" cy="56775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25583A9-5BC0-5BCF-3131-655DDBBBF8C7}"/>
              </a:ext>
            </a:extLst>
          </p:cNvPr>
          <p:cNvSpPr txBox="1"/>
          <p:nvPr/>
        </p:nvSpPr>
        <p:spPr>
          <a:xfrm>
            <a:off x="923925" y="1774169"/>
            <a:ext cx="9445371" cy="4151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1600" b="1" dirty="0"/>
              <a:t>Fase 1 – Start &amp; Bewustwording (2026–2027)</a:t>
            </a:r>
            <a:endParaRPr lang="nl-NL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dirty="0"/>
              <a:t>Introductie van Move Green op evenementen, in MG-Nieuws en online</a:t>
            </a:r>
            <a:endParaRPr lang="nl-NL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dirty="0"/>
              <a:t>Opzetten van een Meet &amp; Tune-programma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Praktische aanwijzingen aan de leden</a:t>
            </a:r>
          </a:p>
          <a:p>
            <a:pPr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1600" b="1" dirty="0"/>
              <a:t>Fase 2 – Verdieping &amp; Verbreding (2027–2028)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cs typeface="Times New Roman" panose="02020603050405020304" pitchFamily="18" charset="0"/>
              </a:rPr>
              <a:t>Publicatie van richtlijnen voor duurzaam klassiek onderhoud.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Samenwerking met circulaire projecten.</a:t>
            </a:r>
          </a:p>
          <a:p>
            <a:pPr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1600" b="1" dirty="0"/>
              <a:t>Fase 3 – Integratie &amp; Groei (2029–2030)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cs typeface="Times New Roman" panose="02020603050405020304" pitchFamily="18" charset="0"/>
              </a:rPr>
              <a:t>Move Green geïntegreerd in alle clubactiviteiten (ritten, beurzen, technische dagen)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nl-NL" sz="1600" kern="100" dirty="0">
                <a:cs typeface="Times New Roman" panose="02020603050405020304" pitchFamily="18" charset="0"/>
              </a:rPr>
              <a:t>Publicatie van een Duurzaamheidsverslag MGCCH met meetbare resultaten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nl-NL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11B55F6-491F-F186-C1D0-EEA4C0CC918E}"/>
              </a:ext>
            </a:extLst>
          </p:cNvPr>
          <p:cNvSpPr txBox="1">
            <a:spLocks/>
          </p:cNvSpPr>
          <p:nvPr/>
        </p:nvSpPr>
        <p:spPr>
          <a:xfrm>
            <a:off x="923925" y="5706372"/>
            <a:ext cx="9144000" cy="6633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i="1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Tijdens ALV 2026 afgesproken te gaan starten met Fase 1 ! </a:t>
            </a:r>
            <a:endParaRPr lang="nl-NL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34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85E97-D9B5-3683-30B2-76BBD502D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F1D37-C9D9-DD25-FCB5-EB3A25DCC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25" y="998539"/>
            <a:ext cx="9144000" cy="663384"/>
          </a:xfrm>
        </p:spPr>
        <p:txBody>
          <a:bodyPr>
            <a:normAutofit fontScale="90000"/>
          </a:bodyPr>
          <a:lstStyle/>
          <a:p>
            <a:pPr algn="l"/>
            <a:r>
              <a:rPr lang="nl-NL" sz="3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 Fase 1 – Start &amp; Bewustwording (2026-2027)</a:t>
            </a: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60855FD-328C-8887-81AB-6D23AC812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8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A808220-FA2A-4C3B-43BC-5542193FF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4C0DD66-B842-55CC-C8E5-EB9083CD3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03"/>
            <a:ext cx="923925" cy="56775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820EFB1-E5E5-1872-3574-89F20BD19F19}"/>
              </a:ext>
            </a:extLst>
          </p:cNvPr>
          <p:cNvSpPr txBox="1"/>
          <p:nvPr/>
        </p:nvSpPr>
        <p:spPr>
          <a:xfrm>
            <a:off x="923924" y="2282400"/>
            <a:ext cx="9710547" cy="2676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1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Move Green Team        </a:t>
            </a:r>
            <a:r>
              <a:rPr lang="nl-NL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nl-NL" sz="1600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ommissie en coördinator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nl-NL" sz="16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Meet &amp; Tune Dagen </a:t>
            </a:r>
            <a:r>
              <a:rPr lang="nl-NL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    </a:t>
            </a:r>
            <a:r>
              <a:rPr lang="nl-NL" sz="16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Laagdrempelige uitlaatgas metingen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Move Green Check </a:t>
            </a:r>
            <a:r>
              <a:rPr lang="nl-NL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</a:t>
            </a:r>
            <a:r>
              <a:rPr lang="nl-NL" sz="16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Een vrijwillige inspectie van je MG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nl-N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nl-NL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Samenwerking </a:t>
            </a:r>
            <a:r>
              <a:rPr lang="nl-NL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</a:t>
            </a:r>
            <a:r>
              <a:rPr lang="nl-NL" sz="16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Potentieel partnership met specialisten, garages en brandstofleveranciers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632D4BB-0D8E-4172-548B-62FF171457E3}"/>
              </a:ext>
            </a:extLst>
          </p:cNvPr>
          <p:cNvSpPr txBox="1">
            <a:spLocks/>
          </p:cNvSpPr>
          <p:nvPr/>
        </p:nvSpPr>
        <p:spPr>
          <a:xfrm>
            <a:off x="923925" y="5527769"/>
            <a:ext cx="9144000" cy="6633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b="1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Van praten naar poetsen (en afstellen)</a:t>
            </a:r>
            <a:endParaRPr lang="nl-NL" sz="2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034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6DCB3-6789-A2EB-AABB-B997882A8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6ACB5-BF53-4714-1054-6C95CAE4B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925" y="998539"/>
            <a:ext cx="9144000" cy="663384"/>
          </a:xfrm>
        </p:spPr>
        <p:txBody>
          <a:bodyPr>
            <a:normAutofit/>
          </a:bodyPr>
          <a:lstStyle/>
          <a:p>
            <a:pPr algn="l"/>
            <a:r>
              <a:rPr lang="nl-NL" sz="3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7. Move Green Team</a:t>
            </a:r>
            <a:endParaRPr lang="nl-NL" sz="36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3D5A42-1940-D185-A249-4F9944C0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9BB9-1C32-4EFB-B70D-B1FDF3233611}" type="slidenum">
              <a:rPr lang="nl-NL" smtClean="0"/>
              <a:t>9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D42EF96-990F-8521-F86F-3953617E7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45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03DF633-E167-C407-CF57-8419017B8D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403"/>
            <a:ext cx="923925" cy="56775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89AA96F-1F6A-EE2E-0245-53D06E274A75}"/>
              </a:ext>
            </a:extLst>
          </p:cNvPr>
          <p:cNvSpPr txBox="1"/>
          <p:nvPr/>
        </p:nvSpPr>
        <p:spPr>
          <a:xfrm>
            <a:off x="923924" y="1845892"/>
            <a:ext cx="9719692" cy="303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Benoemen van een Duurzaamheid Coördinator binnen landelijk Bestuur (Jeroen Bijl)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>
                <a:latin typeface="Aptos" panose="020B0004020202020204" pitchFamily="34" charset="0"/>
                <a:cs typeface="Times New Roman" panose="02020603050405020304" pitchFamily="18" charset="0"/>
              </a:rPr>
              <a:t>Opzetten van een Duurzaamheid Commissie vanuit Regio Coördinatoren </a:t>
            </a:r>
            <a:r>
              <a:rPr lang="nl-NL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(in </a:t>
            </a:r>
            <a:r>
              <a:rPr lang="nl-NL" i="1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progress</a:t>
            </a:r>
            <a:r>
              <a:rPr lang="nl-NL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5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>
                <a:latin typeface="Aptos" panose="020B0004020202020204" pitchFamily="34" charset="0"/>
                <a:cs typeface="Times New Roman" panose="02020603050405020304" pitchFamily="18" charset="0"/>
              </a:rPr>
              <a:t>Introductie van Move Green op evenementen, in MG-Nieuws en online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7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Afspraken maken over doelstellingen, acties en timing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0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>
                <a:latin typeface="Aptos" panose="020B0004020202020204" pitchFamily="34" charset="0"/>
                <a:cs typeface="Times New Roman" panose="02020603050405020304" pitchFamily="18" charset="0"/>
              </a:rPr>
              <a:t>Voortgang rapportage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3B14F75-2F68-6335-4D31-4009BF66B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384" y="3829660"/>
            <a:ext cx="3645692" cy="24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0713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4608</TotalTime>
  <Words>863</Words>
  <Application>Microsoft Office PowerPoint</Application>
  <PresentationFormat>Breedbeeld</PresentationFormat>
  <Paragraphs>141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Courier New</vt:lpstr>
      <vt:lpstr>Symbol</vt:lpstr>
      <vt:lpstr>Times New Roman</vt:lpstr>
      <vt:lpstr>Wingdings</vt:lpstr>
      <vt:lpstr>Kantoorthema</vt:lpstr>
      <vt:lpstr>“Move Green”</vt:lpstr>
      <vt:lpstr>Agenda</vt:lpstr>
      <vt:lpstr>2. Waarom Move Green?</vt:lpstr>
      <vt:lpstr>1. Move Green – De Toekomst van MG</vt:lpstr>
      <vt:lpstr>3. Hoe zat het ook alweer met het “Parijs Akkoord”?</vt:lpstr>
      <vt:lpstr>4. De pijlers van Move Green</vt:lpstr>
      <vt:lpstr>5. De Drie Fases die we eerder herkenden</vt:lpstr>
      <vt:lpstr>6. Fase 1 – Start &amp; Bewustwording (2026-2027)</vt:lpstr>
      <vt:lpstr>7. Move Green Team</vt:lpstr>
      <vt:lpstr>8. Meet en Tune dagen</vt:lpstr>
      <vt:lpstr>9. Move Green Check</vt:lpstr>
      <vt:lpstr>10. Samenwerking</vt:lpstr>
      <vt:lpstr>11. Duurzaam Onderweg</vt:lpstr>
      <vt:lpstr>12. Resultaat &amp; Toekomst</vt:lpstr>
      <vt:lpstr>Bijlagen</vt:lpstr>
      <vt:lpstr>Move Green traject ‘reeds afgelegd’ (2017)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Jeroen Bijl</dc:creator>
  <cp:lastModifiedBy>Ton van Ekeren</cp:lastModifiedBy>
  <cp:revision>7</cp:revision>
  <dcterms:created xsi:type="dcterms:W3CDTF">2026-01-21T16:29:34Z</dcterms:created>
  <dcterms:modified xsi:type="dcterms:W3CDTF">2026-06-15T20:35:34Z</dcterms:modified>
</cp:coreProperties>
</file>